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1676" r:id="rId2"/>
    <p:sldId id="1663" r:id="rId3"/>
    <p:sldId id="1693" r:id="rId4"/>
    <p:sldId id="1677" r:id="rId5"/>
    <p:sldId id="1678" r:id="rId6"/>
    <p:sldId id="1682" r:id="rId7"/>
    <p:sldId id="1681" r:id="rId8"/>
    <p:sldId id="1679" r:id="rId9"/>
    <p:sldId id="1680" r:id="rId10"/>
    <p:sldId id="1688" r:id="rId11"/>
    <p:sldId id="1689" r:id="rId12"/>
    <p:sldId id="1690" r:id="rId13"/>
    <p:sldId id="1691" r:id="rId14"/>
    <p:sldId id="1692" r:id="rId15"/>
    <p:sldId id="1683" r:id="rId16"/>
    <p:sldId id="1684" r:id="rId17"/>
    <p:sldId id="1685" r:id="rId18"/>
    <p:sldId id="1686" r:id="rId19"/>
    <p:sldId id="1687" r:id="rId20"/>
    <p:sldId id="1633" r:id="rId21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0" userDrawn="1">
          <p15:clr>
            <a:srgbClr val="A4A3A4"/>
          </p15:clr>
        </p15:guide>
        <p15:guide id="3" orient="horz" pos="1296" userDrawn="1">
          <p15:clr>
            <a:srgbClr val="A4A3A4"/>
          </p15:clr>
        </p15:guide>
        <p15:guide id="4" pos="7368" userDrawn="1">
          <p15:clr>
            <a:srgbClr val="A4A3A4"/>
          </p15:clr>
        </p15:guide>
        <p15:guide id="5" orient="horz" pos="2448" userDrawn="1">
          <p15:clr>
            <a:srgbClr val="A4A3A4"/>
          </p15:clr>
        </p15:guide>
        <p15:guide id="6" pos="3792" userDrawn="1">
          <p15:clr>
            <a:srgbClr val="A4A3A4"/>
          </p15:clr>
        </p15:guide>
        <p15:guide id="7" pos="3912" userDrawn="1">
          <p15:clr>
            <a:srgbClr val="A4A3A4"/>
          </p15:clr>
        </p15:guide>
        <p15:guide id="8" pos="336" userDrawn="1">
          <p15:clr>
            <a:srgbClr val="A4A3A4"/>
          </p15:clr>
        </p15:guide>
        <p15:guide id="9" pos="2808" userDrawn="1">
          <p15:clr>
            <a:srgbClr val="A4A3A4"/>
          </p15:clr>
        </p15:guide>
        <p15:guide id="10" pos="25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80B698-1556-A878-72C9-39F4C38E8BCE}" name="Devayani Choubal" initials="DC" userId="S::devayani.choubal@u-next.com::53ae5dc1-82ed-4152-be5e-64c69001be2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63A"/>
    <a:srgbClr val="0070C0"/>
    <a:srgbClr val="C1D3DD"/>
    <a:srgbClr val="FF6600"/>
    <a:srgbClr val="EDBD95"/>
    <a:srgbClr val="DFC597"/>
    <a:srgbClr val="CDCB99"/>
    <a:srgbClr val="A1A1A1"/>
    <a:srgbClr val="595959"/>
    <a:srgbClr val="C332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83C888-0B4D-4C83-688C-EC36D9C66440}" v="2" dt="2025-05-05T02:20:18.8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94660"/>
  </p:normalViewPr>
  <p:slideViewPr>
    <p:cSldViewPr snapToGrid="0">
      <p:cViewPr varScale="1">
        <p:scale>
          <a:sx n="70" d="100"/>
          <a:sy n="70" d="100"/>
        </p:scale>
        <p:origin x="348" y="52"/>
      </p:cViewPr>
      <p:guideLst>
        <p:guide orient="horz" pos="840"/>
        <p:guide orient="horz" pos="1296"/>
        <p:guide pos="7368"/>
        <p:guide orient="horz" pos="2448"/>
        <p:guide pos="3792"/>
        <p:guide pos="3912"/>
        <p:guide pos="336"/>
        <p:guide pos="2808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AEFE5A76-C01F-4BC9-88F3-398B036E3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978A5B3-1817-426C-9FE1-7C805AB7B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5F293-8627-45D3-8E1A-F6ADA80B8E2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A430698-86D0-4ED7-BA12-B188B7001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F18B094-49A8-4C1A-89B2-A2DD3D782F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9A553-0509-4CFD-AE32-30968D1E4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57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09F1D-83B7-43AF-A495-3D2B1AB5AEA1}" type="datetimeFigureOut">
              <a:rPr lang="fr-FR" smtClean="0"/>
              <a:t>07/05/2025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40836-DCE2-43E5-BC89-B27048B0D1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9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1.png"/><Relationship Id="rId1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0F0E9A1-B6DE-4168-B5A1-8DD9A175C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322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424BBA8-8B40-48D2-944C-09BAE91D37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2334" y="4544698"/>
            <a:ext cx="6259003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51B38EA-93F4-4AE2-A67B-F3B4600DB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639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xmlns="" id="{2C65561A-2CFC-4A8B-9C60-BCE32A0B53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615" y="3716073"/>
            <a:ext cx="10525125" cy="12017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C45ED35D-2033-4D06-A960-F501039EB620}"/>
              </a:ext>
            </a:extLst>
          </p:cNvPr>
          <p:cNvGrpSpPr/>
          <p:nvPr userDrawn="1"/>
        </p:nvGrpSpPr>
        <p:grpSpPr>
          <a:xfrm>
            <a:off x="667246" y="786655"/>
            <a:ext cx="1903700" cy="594469"/>
            <a:chOff x="-1341375" y="2360931"/>
            <a:chExt cx="1059076" cy="33071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xmlns="" id="{BC09FDE2-AE7C-485C-ADFC-AC10B7828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21960"/>
            <a:stretch/>
          </p:blipFill>
          <p:spPr>
            <a:xfrm>
              <a:off x="-1108801" y="2360931"/>
              <a:ext cx="826502" cy="33071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xmlns="" id="{CC0F8E41-253E-41DF-8E38-8F20042CF5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r="78849"/>
            <a:stretch/>
          </p:blipFill>
          <p:spPr>
            <a:xfrm>
              <a:off x="-1341375" y="2360931"/>
              <a:ext cx="224001" cy="330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2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Video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edia Placeholder 18">
            <a:extLst>
              <a:ext uri="{FF2B5EF4-FFF2-40B4-BE49-F238E27FC236}">
                <a16:creationId xmlns:a16="http://schemas.microsoft.com/office/drawing/2014/main" xmlns="" id="{0163825F-9622-442C-A955-9A670AE36873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463550" y="2155178"/>
            <a:ext cx="4939724" cy="2766001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270D"/>
              </a:buClr>
              <a:buFontTx/>
              <a:buNone/>
              <a:defRPr/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xmlns="" id="{92129C50-A50F-426C-A1B4-A5BC0AE117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24023A7D-6604-4466-8935-5BE76FFE35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xmlns="" id="{70D8C073-C831-4972-98E2-0D778FB919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5597" y="2155178"/>
            <a:ext cx="5748232" cy="276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BAEBAD36-EC7D-4C77-89DF-F466D092DE3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xmlns="" id="{0C2C1531-8A99-4649-BB92-845205A8A3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xmlns="" id="{5CB26993-C947-4534-8402-0F64F94B2D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99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CD03BBA6-5CE3-44D2-BEC3-1F68D8C3484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AE695197-BFA0-4150-8526-A4FF321426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xmlns="" id="{D213610D-1924-491C-AEBA-1EC139931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363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46F6C916-80AD-43A5-AE45-7BB6AF28E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32"/>
          <a:stretch/>
        </p:blipFill>
        <p:spPr>
          <a:xfrm>
            <a:off x="-1" y="8789"/>
            <a:ext cx="12192001" cy="59960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3C865BB1-7E41-4D27-A250-D75244451574}"/>
              </a:ext>
            </a:extLst>
          </p:cNvPr>
          <p:cNvSpPr/>
          <p:nvPr userDrawn="1"/>
        </p:nvSpPr>
        <p:spPr>
          <a:xfrm>
            <a:off x="-2" y="0"/>
            <a:ext cx="12179808" cy="5926822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xmlns="" id="{1DF54627-6FE3-4F02-BEE6-224D46E4FB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642" y="2673043"/>
            <a:ext cx="10525125" cy="5983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A40EE48-6312-4506-A13E-61545C93DC92}"/>
              </a:ext>
            </a:extLst>
          </p:cNvPr>
          <p:cNvSpPr/>
          <p:nvPr userDrawn="1"/>
        </p:nvSpPr>
        <p:spPr>
          <a:xfrm>
            <a:off x="0" y="5922632"/>
            <a:ext cx="12192000" cy="1004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49270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4">
            <a:extLst>
              <a:ext uri="{FF2B5EF4-FFF2-40B4-BE49-F238E27FC236}">
                <a16:creationId xmlns:a16="http://schemas.microsoft.com/office/drawing/2014/main" xmlns="" id="{625519DA-A563-4E26-A5A3-35A5F1B0B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1" y="2155178"/>
            <a:ext cx="5632450" cy="3156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xmlns="" id="{8DE7D5C9-099D-4B37-AD1E-5D9D7C8964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3549" y="1363083"/>
            <a:ext cx="3742691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xmlns="" id="{8B52B608-7F53-4519-97B1-8C454FF7D9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3791" y="2155178"/>
            <a:ext cx="5530037" cy="3156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xmlns="" id="{269B4E35-2FEB-4EFE-9AB0-3ABEE0F71A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3789" y="1363083"/>
            <a:ext cx="3742691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xmlns="" id="{467AEEF8-0ECF-447C-B907-EE4C8322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>
                <a:solidFill>
                  <a:srgbClr val="FF270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51D801BC-A339-CC2B-EA8A-E9C93D00272D}"/>
              </a:ext>
            </a:extLst>
          </p:cNvPr>
          <p:cNvCxnSpPr>
            <a:cxnSpLocks/>
          </p:cNvCxnSpPr>
          <p:nvPr userDrawn="1"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0C0C32E7-B291-2245-4C42-04163CDC86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16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F19A30-0576-2545-8734-9B03AF70B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A996F1D3-05C1-8FA0-FDDC-98A67040A1E4}"/>
              </a:ext>
            </a:extLst>
          </p:cNvPr>
          <p:cNvCxnSpPr>
            <a:cxnSpLocks/>
          </p:cNvCxnSpPr>
          <p:nvPr userDrawn="1"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C66A050D-335D-6674-285C-7F16BF6B7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37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8F59DB-985C-DF9B-E36B-040F0A5C5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38628C0-009A-5274-9A07-6FC3CCB008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D3247F-2B9E-3CF9-9F53-4B2B5F00E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558A-3A50-495C-9BF4-E89F5705CCE6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8A43F04-71D2-6B6A-FEF0-63204096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69F9C84-8F19-828F-2597-635717DBD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110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50720B-E183-E19C-C343-ECD490C8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78D5F7-7A10-E6CC-5CC9-DA5332779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394B226-F620-8F67-9BA8-41C8BC7B8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558A-3A50-495C-9BF4-E89F5705CCE6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F391E7D-6DD1-73E1-A2EC-AB37C294C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8AD163-C71B-B1B6-17B2-703BDD2D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1E4F-9C74-4E79-BFC0-DC9DF09E65AC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3207062D-1385-7310-66E0-939D39DD69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63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xmlns="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136E3703-E07A-42E3-B578-C8CADCDE0E8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C6D44476-C256-492F-B4D6-1B81ABF13B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xmlns="" id="{8557D49C-6CE5-40CD-BC10-0299D651B3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243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xmlns="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6CDCAA10-24E4-4878-9FD1-7E1C15708AA4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CB14A226-019D-4AE3-BEB3-580AC6BC82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xmlns="" id="{DFD564CF-E82C-4982-9D70-AA731293D5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55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5052915-8A36-4DED-A9A2-2E2D0A9A3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" y="0"/>
            <a:ext cx="12167616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C1D2BAA8-F933-4BD0-9B21-54CF3421868E}"/>
              </a:ext>
            </a:extLst>
          </p:cNvPr>
          <p:cNvSpPr/>
          <p:nvPr userDrawn="1"/>
        </p:nvSpPr>
        <p:spPr>
          <a:xfrm>
            <a:off x="0" y="4712677"/>
            <a:ext cx="12192000" cy="2145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E02DE59-679E-47F9-BE8C-774CAE105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0"/>
          <a:stretch/>
        </p:blipFill>
        <p:spPr>
          <a:xfrm>
            <a:off x="-1" y="8790"/>
            <a:ext cx="12192001" cy="470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8EF4414-5723-465C-B9A9-EB1133424EAF}"/>
              </a:ext>
            </a:extLst>
          </p:cNvPr>
          <p:cNvSpPr/>
          <p:nvPr userDrawn="1"/>
        </p:nvSpPr>
        <p:spPr>
          <a:xfrm>
            <a:off x="12192" y="438776"/>
            <a:ext cx="12179808" cy="4712677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xmlns="" id="{1DF54627-6FE3-4F02-BEE6-224D46E4FBB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98156" y="3270882"/>
            <a:ext cx="11562786" cy="142414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1CEBA9AB-DA51-4E42-BD7D-611F0F485B5C}"/>
              </a:ext>
            </a:extLst>
          </p:cNvPr>
          <p:cNvCxnSpPr>
            <a:cxnSpLocks/>
          </p:cNvCxnSpPr>
          <p:nvPr userDrawn="1"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D0A23A50-1F24-4E6C-B9DD-E9C7F079E4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13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4">
            <a:extLst>
              <a:ext uri="{FF2B5EF4-FFF2-40B4-BE49-F238E27FC236}">
                <a16:creationId xmlns:a16="http://schemas.microsoft.com/office/drawing/2014/main" xmlns="" id="{4C1D2502-6D0F-4202-A00D-CDC24D888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0" y="2155178"/>
            <a:ext cx="11260279" cy="54425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–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xmlns="" id="{9F60A7A5-DBE1-4100-B28C-BC6B35FB3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1C4BE21B-C38B-4A0F-9DC7-142BCF974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E40B0ED-A9F2-4C94-98FF-924299A8C3C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F2D4330B-72BA-4E47-9EB9-D1419926F8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xmlns="" id="{B457AA67-0DAE-4E8A-B03D-DBE56C87C6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1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C6D2406A-2722-4EF1-820F-8707F8A90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3791" y="2155178"/>
            <a:ext cx="553003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8D9C4735-58C7-4EEA-B73F-615981BB8E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5630140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EC016286-5D8B-40A1-A46E-DD10B2BE98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585586C7-60DD-49B3-BDE8-23ADE4527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FADDE7CB-CF38-49AB-B852-FCDF76B962E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B5D97CDF-8F6D-4696-B7EB-C50BC4E74F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xmlns="" id="{E13D5DD3-50DE-4DB0-ACFA-498F33D8FE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37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Picture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55175844-852B-416F-8BD1-E38A3A9BB8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1914" y="2155178"/>
            <a:ext cx="3295650" cy="31387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xmlns="" id="{6C80F846-D540-4105-A3E2-90BBA13E91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779144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xmlns="" id="{88C2FABF-7C46-4EFF-9A0F-C52DEAAB18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D7CFE1BD-BF2C-49A5-84F7-38A20C5C85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B3A36BE5-967B-47AA-BF1E-9279A4E7E6CA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8142E152-3F97-4638-8AA7-06B7D04E0E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xmlns="" id="{CFB84014-F165-4052-80A4-C23B25206E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467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Picture (2 column)-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xmlns="" id="{8054AEA1-0156-48E6-AC30-EF81FB7616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550" y="2155178"/>
            <a:ext cx="3295650" cy="31560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xmlns="" id="{3AED9CCB-BCE8-4297-9303-041507E79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9839" y="2155181"/>
            <a:ext cx="7403989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xmlns="" id="{2711701B-F339-4142-B879-9B35EA158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6AD53723-B9C5-414F-85A1-65DBCC0937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7FE19ACC-5045-4206-B51B-65F10EAD447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xmlns="" id="{59D56AD6-CA18-4B00-AE08-53FA7B6E78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xmlns="" id="{820780CB-C749-4877-B426-B8E29F3CCF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254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icon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8E432B7-1F4C-4CFF-8575-E7CFC58E86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3549" y="3871348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xmlns="" id="{2108C5A5-7E2D-4FB4-98C2-927BD24738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47754" y="3868034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xmlns="" id="{E40A23F4-FDD3-48F8-AD63-94B0943EB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1959" y="3864720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xmlns="" id="{710F5905-35BB-40BD-89AB-6B98D538DE2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6164" y="3856767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xmlns="" id="{6BF555FD-AC31-4E9A-8B25-DE18FCE3216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00369" y="3858092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xmlns="" id="{263F997A-CEF0-4FB0-BD9D-FAF8B63D8C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xmlns="" id="{0CC00FA0-254C-483F-94C2-AA94DE42F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61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5BFCE74B-C4D4-47D2-A481-128353F2CC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73001" y="2647398"/>
            <a:ext cx="892141" cy="89214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D9B08A19-CB31-42C0-84A3-18B45AE9A63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127026" y="2702322"/>
            <a:ext cx="952500" cy="952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551E54F5-4A7D-4D54-BF86-6FCE1BC29BA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91669" y="2798555"/>
            <a:ext cx="760034" cy="7600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4B1F42F0-253D-4D7C-910C-9305E9B612F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075874" y="2798555"/>
            <a:ext cx="760034" cy="76003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18C3C4C7-BCA6-40A1-A61A-CC7CBC9BA96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507464" y="2779505"/>
            <a:ext cx="760034" cy="76003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B1298D07-C6D5-44F3-95AB-BD602D8D24F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5D0D9C79-7BAF-4040-8366-E804E2943CD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28" name="Slide Number Placeholder 6">
            <a:extLst>
              <a:ext uri="{FF2B5EF4-FFF2-40B4-BE49-F238E27FC236}">
                <a16:creationId xmlns:a16="http://schemas.microsoft.com/office/drawing/2014/main" xmlns="" id="{6F8B5DF7-4E33-4363-A243-3363920EADD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962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xmlns="" id="{1056333D-029F-4CEB-88B9-16360ABAFE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3073826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think-cell Slide" r:id="rId20" imgW="360" imgH="360" progId="TCLayout.ActiveDocument.1">
                  <p:embed/>
                </p:oleObj>
              </mc:Choice>
              <mc:Fallback>
                <p:oleObj name="think-cell Slide" r:id="rId20" imgW="360" imgH="36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xmlns="" id="{1056333D-029F-4CEB-88B9-16360ABAF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89887C6-213D-4EC5-B285-03E99B651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5680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0826BC-C5B4-4A35-8F7C-44247491A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03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5" r:id="rId3"/>
    <p:sldLayoutId id="2147483652" r:id="rId4"/>
    <p:sldLayoutId id="2147483655" r:id="rId5"/>
    <p:sldLayoutId id="2147483650" r:id="rId6"/>
    <p:sldLayoutId id="2147483658" r:id="rId7"/>
    <p:sldLayoutId id="2147483651" r:id="rId8"/>
    <p:sldLayoutId id="2147483653" r:id="rId9"/>
    <p:sldLayoutId id="2147483654" r:id="rId10"/>
    <p:sldLayoutId id="2147483657" r:id="rId11"/>
    <p:sldLayoutId id="2147483664" r:id="rId12"/>
    <p:sldLayoutId id="2147483666" r:id="rId13"/>
    <p:sldLayoutId id="2147483667" r:id="rId14"/>
    <p:sldLayoutId id="2147483668" r:id="rId15"/>
    <p:sldLayoutId id="2147483669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jpe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AE6FF297-3495-495E-A602-117FEE56F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334" y="4544698"/>
            <a:ext cx="6259003" cy="424732"/>
          </a:xfrm>
        </p:spPr>
        <p:txBody>
          <a:bodyPr/>
          <a:lstStyle/>
          <a:p>
            <a:r>
              <a:rPr lang="en-US">
                <a:latin typeface="Bogle" panose="020B0503020203060203" pitchFamily="34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0C37A4A8-A3C7-407F-B123-88E2E165C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2334" y="2037926"/>
            <a:ext cx="10525125" cy="1681999"/>
          </a:xfrm>
        </p:spPr>
        <p:txBody>
          <a:bodyPr anchor="b">
            <a:spAutoFit/>
          </a:bodyPr>
          <a:lstStyle/>
          <a:p>
            <a:endParaRPr lang="en-US" sz="3200" dirty="0">
              <a:latin typeface="Bogle" panose="020B0503020203060203" pitchFamily="34" charset="0"/>
            </a:endParaRPr>
          </a:p>
          <a:p>
            <a:r>
              <a:rPr lang="en-US" sz="3200" dirty="0" smtClean="0">
                <a:latin typeface="Bogle" panose="020B0503020203060203" pitchFamily="34" charset="0"/>
              </a:rPr>
              <a:t>CHILD INSURANCE MANAGEMENT SYSTEM</a:t>
            </a:r>
            <a:endParaRPr lang="en-US" sz="3200" dirty="0">
              <a:latin typeface="Bogle" panose="020B0503020203060203" pitchFamily="34" charset="0"/>
            </a:endParaRPr>
          </a:p>
          <a:p>
            <a:endParaRPr lang="en-US" sz="3200" dirty="0">
              <a:latin typeface="Bogle" panose="020B050302020306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5325" y="4300950"/>
            <a:ext cx="68484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</a:rPr>
              <a:t>Rohan Patil </a:t>
            </a:r>
          </a:p>
          <a:p>
            <a:r>
              <a:rPr lang="en-IN" sz="2000" dirty="0" smtClean="0">
                <a:solidFill>
                  <a:schemeClr val="bg1"/>
                </a:solidFill>
              </a:rPr>
              <a:t>Yash Bora</a:t>
            </a:r>
          </a:p>
          <a:p>
            <a:r>
              <a:rPr lang="en-IN" sz="2000" dirty="0" smtClean="0">
                <a:solidFill>
                  <a:schemeClr val="bg1"/>
                </a:solidFill>
              </a:rPr>
              <a:t>Aparna Kumari</a:t>
            </a:r>
          </a:p>
          <a:p>
            <a:r>
              <a:rPr lang="en-IN" sz="2000" dirty="0" smtClean="0">
                <a:solidFill>
                  <a:schemeClr val="bg1"/>
                </a:solidFill>
              </a:rPr>
              <a:t>Jayanth G</a:t>
            </a:r>
          </a:p>
          <a:p>
            <a:r>
              <a:rPr lang="en-IN" sz="2000" dirty="0" smtClean="0">
                <a:solidFill>
                  <a:schemeClr val="bg1"/>
                </a:solidFill>
              </a:rPr>
              <a:t>Jyothipriya</a:t>
            </a:r>
          </a:p>
          <a:p>
            <a:r>
              <a:rPr lang="en-IN" sz="2000" dirty="0" smtClean="0">
                <a:solidFill>
                  <a:schemeClr val="bg1"/>
                </a:solidFill>
              </a:rPr>
              <a:t>Gopinadh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42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10</a:t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98202" y="45239"/>
            <a:ext cx="5160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Project Pages And Flow: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0" y="596069"/>
            <a:ext cx="4859014" cy="275261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580376" y="253288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786" y="596069"/>
            <a:ext cx="4897181" cy="26924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33" y="3464480"/>
            <a:ext cx="4829531" cy="287317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786" y="3464480"/>
            <a:ext cx="4897181" cy="27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17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11</a:t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98202" y="45239"/>
            <a:ext cx="5160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Project Pages And Flow: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IN" b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580376" y="253288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33" y="596069"/>
            <a:ext cx="4829531" cy="2739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33" y="3557016"/>
            <a:ext cx="4829531" cy="2697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899" y="596069"/>
            <a:ext cx="5833872" cy="27399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898" y="3557016"/>
            <a:ext cx="5274037" cy="26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42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12</a:t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98202" y="45239"/>
            <a:ext cx="5160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Project Pages And Flow: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IN" b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580376" y="253288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29" y="3488254"/>
            <a:ext cx="4908944" cy="2697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33" y="596069"/>
            <a:ext cx="4829531" cy="26897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05" y="764063"/>
            <a:ext cx="2613132" cy="52161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669" y="764063"/>
            <a:ext cx="2681357" cy="53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63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13</a:t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98202" y="45239"/>
            <a:ext cx="5160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Project Pages And Flow: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IN" b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580376" y="253288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5" y="647701"/>
            <a:ext cx="5385816" cy="27447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504" y="647701"/>
            <a:ext cx="5285232" cy="27447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6" y="3610257"/>
            <a:ext cx="5385816" cy="26076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504" y="3610257"/>
            <a:ext cx="5285232" cy="260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04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14</a:t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98202" y="45239"/>
            <a:ext cx="5160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Project Pages And Flow: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IN" b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580376" y="253288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" y="506904"/>
            <a:ext cx="5266944" cy="3037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506904"/>
            <a:ext cx="5266944" cy="303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04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15</a:t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98202" y="173255"/>
            <a:ext cx="2271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Testing Report: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Backend Testcases:</a:t>
            </a:r>
            <a:br>
              <a:rPr lang="en-US" dirty="0" smtClean="0"/>
            </a:b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6314173" y="548640"/>
            <a:ext cx="348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Frontend Testcases: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03" y="1513783"/>
            <a:ext cx="5297379" cy="45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27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16</a:t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0" y="125128"/>
            <a:ext cx="3070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Deployment Flow: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Frontend Jenkins pipeline: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" y="1472665"/>
            <a:ext cx="5752298" cy="3311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19" y="1472665"/>
            <a:ext cx="5890662" cy="3311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17919" y="586793"/>
            <a:ext cx="381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Backend Jenkins pipeline: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2476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17</a:t>
            </a:fld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0" y="491320"/>
            <a:ext cx="10044752" cy="574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11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18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65" y="399640"/>
            <a:ext cx="11027391" cy="57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13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19</a:t>
            </a:fld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08" y="172855"/>
            <a:ext cx="7582671" cy="5955501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1266797"/>
            <a:ext cx="567746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2" y="172855"/>
            <a:ext cx="4264926" cy="59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79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7F139C7-B669-9610-4E2A-943C79E218C4}"/>
              </a:ext>
            </a:extLst>
          </p:cNvPr>
          <p:cNvSpPr txBox="1"/>
          <p:nvPr/>
        </p:nvSpPr>
        <p:spPr>
          <a:xfrm>
            <a:off x="528810" y="484011"/>
            <a:ext cx="494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gle" panose="020B0503020203060203" pitchFamily="34" charset="0"/>
              </a:rPr>
              <a:t>TEAM MEMBERS</a:t>
            </a:r>
            <a:r>
              <a:rPr lang="en-US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gle" panose="020B0503020203060203" pitchFamily="34" charset="0"/>
              </a:rPr>
              <a:t>: Tech Hunters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gle" panose="020B050302020306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141EE2C-9837-486A-6448-5AE23F8A6EAD}"/>
              </a:ext>
            </a:extLst>
          </p:cNvPr>
          <p:cNvSpPr/>
          <p:nvPr/>
        </p:nvSpPr>
        <p:spPr>
          <a:xfrm>
            <a:off x="528810" y="1025876"/>
            <a:ext cx="10939749" cy="4913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000" dirty="0">
              <a:solidFill>
                <a:schemeClr val="tx1"/>
              </a:solidFill>
              <a:latin typeface="Bogle" panose="020B050302020306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tx1"/>
              </a:solidFill>
              <a:latin typeface="Bogle" panose="020B050302020306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8810" y="1186275"/>
            <a:ext cx="1076370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/>
              <a:t>Rohan Patil :- Backend (Parent Dashboard, Policy, Email </a:t>
            </a:r>
            <a:r>
              <a:rPr lang="en-IN" sz="2000" dirty="0" smtClean="0"/>
              <a:t>Services),</a:t>
            </a:r>
          </a:p>
          <a:p>
            <a:r>
              <a:rPr lang="en-IN" sz="2000" dirty="0"/>
              <a:t>	</a:t>
            </a:r>
            <a:r>
              <a:rPr lang="en-IN" sz="2000" dirty="0" smtClean="0"/>
              <a:t>	</a:t>
            </a:r>
            <a:r>
              <a:rPr lang="en-IN" sz="2000" dirty="0" smtClean="0"/>
              <a:t> </a:t>
            </a:r>
            <a:r>
              <a:rPr lang="en-IN" sz="2000" dirty="0"/>
              <a:t>Frontend </a:t>
            </a:r>
            <a:r>
              <a:rPr lang="en-IN" sz="2000" dirty="0" smtClean="0"/>
              <a:t>(Parent Dashboard)</a:t>
            </a: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/>
              <a:t>Yash Bora :- </a:t>
            </a:r>
            <a:r>
              <a:rPr lang="en-IN" sz="2000" dirty="0"/>
              <a:t>Backend </a:t>
            </a:r>
            <a:r>
              <a:rPr lang="en-IN" sz="2000" dirty="0" smtClean="0"/>
              <a:t>(Payment Gate),</a:t>
            </a:r>
            <a:r>
              <a:rPr lang="en-IN" sz="2000" dirty="0"/>
              <a:t> </a:t>
            </a:r>
            <a:r>
              <a:rPr lang="en-IN" sz="2000" dirty="0" smtClean="0"/>
              <a:t>Frontend </a:t>
            </a:r>
            <a:r>
              <a:rPr lang="en-IN" sz="2000" dirty="0"/>
              <a:t>(Payment Gate</a:t>
            </a:r>
            <a:r>
              <a:rPr lang="en-IN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/>
              <a:t>Aparna Kumari :- </a:t>
            </a:r>
            <a:r>
              <a:rPr lang="en-IN" sz="2000" dirty="0"/>
              <a:t>Backend </a:t>
            </a:r>
            <a:r>
              <a:rPr lang="en-IN" sz="2000" dirty="0" smtClean="0"/>
              <a:t>(Registraion, Login, Plan), </a:t>
            </a:r>
            <a:r>
              <a:rPr lang="en-IN" sz="2000" dirty="0"/>
              <a:t>Frontend </a:t>
            </a:r>
            <a:r>
              <a:rPr lang="en-IN" sz="2000" dirty="0" smtClean="0"/>
              <a:t>(Login Page)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/>
              <a:t>Jayanth G :- Frontend </a:t>
            </a:r>
            <a:r>
              <a:rPr lang="en-IN" sz="2000" dirty="0"/>
              <a:t>(Parent </a:t>
            </a:r>
            <a:r>
              <a:rPr lang="en-IN" sz="2000" dirty="0" smtClean="0"/>
              <a:t>Dashboard, Landing Page , policy Page, about us, contact </a:t>
            </a:r>
            <a:r>
              <a:rPr lang="en-IN" sz="2000" dirty="0" smtClean="0"/>
              <a:t>		us), Backend(Parent Dashboard)</a:t>
            </a:r>
            <a:r>
              <a:rPr lang="en-IN" sz="2000" dirty="0"/>
              <a:t>	</a:t>
            </a:r>
            <a:r>
              <a:rPr lang="en-IN" sz="2000" dirty="0" smtClean="0"/>
              <a:t>	</a:t>
            </a:r>
            <a:endParaRPr lang="en-IN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/>
              <a:t>Jyothipriya:- </a:t>
            </a:r>
            <a:r>
              <a:rPr lang="en-IN" sz="2000" dirty="0"/>
              <a:t> Frontend </a:t>
            </a:r>
            <a:r>
              <a:rPr lang="en-IN" sz="2000" dirty="0" smtClean="0"/>
              <a:t>(Admin </a:t>
            </a:r>
            <a:r>
              <a:rPr lang="en-IN" sz="2000" dirty="0"/>
              <a:t>Dashboard, </a:t>
            </a:r>
            <a:r>
              <a:rPr lang="en-IN" sz="2000" dirty="0" smtClean="0"/>
              <a:t>Login </a:t>
            </a:r>
            <a:r>
              <a:rPr lang="en-IN" sz="2000" dirty="0"/>
              <a:t>Page , </a:t>
            </a:r>
            <a:r>
              <a:rPr lang="en-IN" sz="2000" dirty="0" smtClean="0"/>
              <a:t>Registration Page) , </a:t>
            </a:r>
            <a:endParaRPr lang="en-IN" sz="2000" dirty="0" smtClean="0"/>
          </a:p>
          <a:p>
            <a:pPr lvl="4"/>
            <a:r>
              <a:rPr lang="en-IN" sz="2000" dirty="0" smtClean="0"/>
              <a:t>Backend (</a:t>
            </a:r>
            <a:r>
              <a:rPr lang="en-IN" sz="2000" dirty="0" smtClean="0"/>
              <a:t>Admin Dashboard)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/>
              <a:t>Gopinadh :- </a:t>
            </a:r>
            <a:r>
              <a:rPr lang="en-IN" sz="2000" dirty="0"/>
              <a:t> Frontend </a:t>
            </a:r>
            <a:r>
              <a:rPr lang="en-IN" sz="2000" dirty="0" smtClean="0"/>
              <a:t>(Claim, </a:t>
            </a:r>
            <a:r>
              <a:rPr lang="en-IN" sz="2000" dirty="0"/>
              <a:t>contact us</a:t>
            </a:r>
            <a:r>
              <a:rPr lang="en-IN" sz="2000" dirty="0" smtClean="0"/>
              <a:t>) &amp; </a:t>
            </a:r>
            <a:r>
              <a:rPr lang="en-IN" sz="2000" dirty="0" smtClean="0"/>
              <a:t>Devops Backend(Parent Dashboard)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651187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2BCC5FF-5A86-457C-9D70-8722A7CA3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642" y="2673043"/>
            <a:ext cx="10525125" cy="535531"/>
          </a:xfrm>
        </p:spPr>
        <p:txBody>
          <a:bodyPr/>
          <a:lstStyle/>
          <a:p>
            <a:pPr algn="ctr"/>
            <a:r>
              <a:rPr lang="en-US" sz="3200">
                <a:latin typeface="Bogle" panose="020B050302020306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0597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7F139C7-B669-9610-4E2A-943C79E218C4}"/>
              </a:ext>
            </a:extLst>
          </p:cNvPr>
          <p:cNvSpPr txBox="1"/>
          <p:nvPr/>
        </p:nvSpPr>
        <p:spPr>
          <a:xfrm>
            <a:off x="528810" y="484742"/>
            <a:ext cx="494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gle" panose="020B0503020203060203" pitchFamily="34" charset="0"/>
              </a:rPr>
              <a:t>Agenda</a:t>
            </a:r>
            <a:endParaRPr lang="en-IN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gle" panose="020B050302020306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141EE2C-9837-486A-6448-5AE23F8A6EAD}"/>
              </a:ext>
            </a:extLst>
          </p:cNvPr>
          <p:cNvSpPr/>
          <p:nvPr/>
        </p:nvSpPr>
        <p:spPr>
          <a:xfrm>
            <a:off x="528810" y="1025876"/>
            <a:ext cx="10939749" cy="4913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Bogle" panose="020B0503020203060203" pitchFamily="34" charset="0"/>
              </a:rPr>
              <a:t>Introduction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tx1"/>
              </a:solidFill>
              <a:latin typeface="Bogle" panose="020B050302020306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Bogle" panose="020B0503020203060203" pitchFamily="34" charset="0"/>
              </a:rPr>
              <a:t>Capstone Project Overview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tx1"/>
              </a:solidFill>
              <a:latin typeface="Bogle" panose="020B050302020306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Bogle" panose="020B0503020203060203" pitchFamily="34" charset="0"/>
              </a:rPr>
              <a:t>Scope and Objective</a:t>
            </a:r>
          </a:p>
          <a:p>
            <a:endParaRPr lang="en-US" sz="2000" dirty="0">
              <a:solidFill>
                <a:schemeClr val="tx1"/>
              </a:solidFill>
              <a:latin typeface="Bogle" panose="020B050302020306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Bogle" panose="020B0503020203060203" pitchFamily="34" charset="0"/>
              </a:rPr>
              <a:t>Capstone Project solution design &amp; solution implementation </a:t>
            </a:r>
          </a:p>
          <a:p>
            <a:r>
              <a:rPr lang="en-US" sz="2000" dirty="0">
                <a:solidFill>
                  <a:schemeClr val="tx1"/>
                </a:solidFill>
                <a:latin typeface="Bogle" panose="020B0503020203060203" pitchFamily="34" charset="0"/>
              </a:rPr>
              <a:t>		Diagrams ( Architecture / Use Case /Class Diagrams / Sequence ) &amp; Screen shots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tx1"/>
              </a:solidFill>
              <a:latin typeface="Bogle" panose="020B050302020306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Bogle" panose="020B0503020203060203" pitchFamily="34" charset="0"/>
              </a:rPr>
              <a:t>Technology Stack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tx1"/>
              </a:solidFill>
              <a:latin typeface="Bogle" panose="020B050302020306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Bogle" panose="020B0503020203060203" pitchFamily="34" charset="0"/>
              </a:rPr>
              <a:t>Best Practices followed during solution implementation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tx1"/>
              </a:solidFill>
              <a:latin typeface="Bogle" panose="020B050302020306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Bogle" panose="020B0503020203060203" pitchFamily="34" charset="0"/>
              </a:rPr>
              <a:t>Challenges faced during solution design &amp; solution implementation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tx1"/>
              </a:solidFill>
              <a:latin typeface="Bogle" panose="020B050302020306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Bogle" panose="020B0503020203060203" pitchFamily="34" charset="0"/>
              </a:rPr>
              <a:t>Learnings &amp; Experiences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tx1"/>
              </a:solidFill>
              <a:latin typeface="Bogle" panose="020B050302020306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Bogle" panose="020B0503020203060203" pitchFamily="34" charset="0"/>
              </a:rPr>
              <a:t>Future Scope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tx1"/>
              </a:solidFill>
              <a:latin typeface="Bogle" panose="020B050302020306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tx1"/>
              </a:solidFill>
              <a:latin typeface="Bogle" panose="020B050302020306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AE29E23B-BB87-88FF-E83E-2A5E4FC36B03}"/>
              </a:ext>
            </a:extLst>
          </p:cNvPr>
          <p:cNvCxnSpPr>
            <a:cxnSpLocks/>
          </p:cNvCxnSpPr>
          <p:nvPr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74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4</a:t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4167738" y="250257"/>
            <a:ext cx="201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INTRODUCTION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8202" y="914400"/>
            <a:ext cx="11608249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The </a:t>
            </a:r>
            <a:r>
              <a:rPr lang="en-US" altLang="en-US" b="1" dirty="0">
                <a:latin typeface="Arial" panose="020B0604020202020204" pitchFamily="34" charset="0"/>
              </a:rPr>
              <a:t>Child Insurance Management System </a:t>
            </a:r>
            <a:r>
              <a:rPr lang="en-US" altLang="en-US" dirty="0">
                <a:latin typeface="Arial" panose="020B0604020202020204" pitchFamily="34" charset="0"/>
              </a:rPr>
              <a:t>is a digital solution designed to streamline the management of child insurance policies, enabling secure policy registration, premium tracking, and claims processing while ensuring transparency, user-friendliness, and compliance with regulatory standards</a:t>
            </a:r>
            <a:r>
              <a:rPr lang="en-US" altLang="en-US" dirty="0" smtClean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IN" b="1" dirty="0" smtClean="0"/>
              <a:t>                                                          </a:t>
            </a:r>
            <a:r>
              <a:rPr lang="en-IN" b="1" dirty="0" smtClean="0">
                <a:solidFill>
                  <a:srgbClr val="00B0F0"/>
                </a:solidFill>
              </a:rPr>
              <a:t>Capstone </a:t>
            </a:r>
            <a:r>
              <a:rPr lang="en-IN" b="1" dirty="0">
                <a:solidFill>
                  <a:srgbClr val="00B0F0"/>
                </a:solidFill>
              </a:rPr>
              <a:t>Project </a:t>
            </a:r>
            <a:r>
              <a:rPr lang="en-IN" b="1" dirty="0" smtClean="0">
                <a:solidFill>
                  <a:srgbClr val="00B0F0"/>
                </a:solidFill>
              </a:rPr>
              <a:t>Overview</a:t>
            </a:r>
          </a:p>
          <a:p>
            <a:endParaRPr lang="en-IN" b="1" dirty="0" smtClean="0">
              <a:solidFill>
                <a:srgbClr val="00B0F0"/>
              </a:solidFill>
            </a:endParaRPr>
          </a:p>
          <a:p>
            <a:endParaRPr lang="en-IN" b="1" dirty="0" smtClean="0">
              <a:solidFill>
                <a:srgbClr val="00B0F0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b="1" dirty="0"/>
              <a:t>Full-Stack Web </a:t>
            </a:r>
            <a:r>
              <a:rPr lang="en-IN" b="1" dirty="0" smtClean="0"/>
              <a:t>Application : </a:t>
            </a:r>
            <a:r>
              <a:rPr lang="en-GB" dirty="0"/>
              <a:t>Developed as a capstone project to integrate frontend, backend, and database technologies in a secure and scalable platform.</a:t>
            </a:r>
            <a:endParaRPr lang="en-IN" dirty="0" smtClean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b="1" dirty="0"/>
              <a:t>User </a:t>
            </a:r>
            <a:r>
              <a:rPr lang="en-IN" b="1" dirty="0" smtClean="0"/>
              <a:t>Functionality : </a:t>
            </a:r>
            <a:r>
              <a:rPr lang="en-GB" dirty="0"/>
              <a:t>Allows parents/guardians to apply for child insurance, monitor policy status, and track premium payments.</a:t>
            </a:r>
            <a:endParaRPr lang="en-IN" dirty="0" smtClean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b="1" dirty="0"/>
              <a:t>Admin </a:t>
            </a:r>
            <a:r>
              <a:rPr lang="en-IN" b="1" dirty="0" smtClean="0"/>
              <a:t>Capabilities : </a:t>
            </a:r>
            <a:r>
              <a:rPr lang="en-GB" dirty="0"/>
              <a:t>Enables administrators to manage user records, review applications, and handle policy decisions (approvals/rejections).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02073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5</a:t>
            </a:fld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3964010" y="87247"/>
            <a:ext cx="41200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00B0F0"/>
                </a:solidFill>
              </a:rPr>
              <a:t>3. Scope and Objective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6131" y="786872"/>
            <a:ext cx="1152393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Scope</a:t>
            </a:r>
          </a:p>
          <a:p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Simple registration and login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Profile management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Apply child insurance management system and track status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 smtClean="0"/>
              <a:t>Admin </a:t>
            </a:r>
            <a:r>
              <a:rPr lang="en-GB" sz="2000" dirty="0"/>
              <a:t>can approve/reject insurance requests </a:t>
            </a:r>
            <a:endParaRPr lang="en-GB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Objective</a:t>
            </a:r>
          </a:p>
          <a:p>
            <a:endParaRPr lang="en-US" sz="2000" b="1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 </a:t>
            </a:r>
            <a:r>
              <a:rPr lang="en-GB" sz="2000" dirty="0"/>
              <a:t>Secure data with role-based access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/>
              <a:t>Smooth </a:t>
            </a:r>
            <a:r>
              <a:rPr lang="en-GB" sz="2000" dirty="0" smtClean="0"/>
              <a:t>on boarding </a:t>
            </a:r>
            <a:r>
              <a:rPr lang="en-GB" sz="2000" dirty="0"/>
              <a:t>and policy application process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/>
              <a:t>Admin approval within 3–4 working days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 smtClean="0"/>
              <a:t>Integrate </a:t>
            </a:r>
            <a:r>
              <a:rPr lang="en-GB" sz="2000" dirty="0"/>
              <a:t>with regulatory and email APIs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/>
              <a:t>User-friendly dashboard for all user roles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6267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6</a:t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61724" y="133885"/>
            <a:ext cx="190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ER DIAGRAM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77738" y="99856"/>
            <a:ext cx="2127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</a:rPr>
              <a:t>Use Case </a:t>
            </a:r>
            <a:endParaRPr lang="en-IN" sz="2000" b="1" dirty="0">
              <a:solidFill>
                <a:srgbClr val="00B0F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66" y="780005"/>
            <a:ext cx="5487074" cy="5608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63" y="566480"/>
            <a:ext cx="5445456" cy="579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96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" t="33534" r="4103" b="35818"/>
          <a:stretch/>
        </p:blipFill>
        <p:spPr>
          <a:xfrm>
            <a:off x="9561971" y="1697732"/>
            <a:ext cx="2411212" cy="7940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89" y="2094736"/>
            <a:ext cx="2143125" cy="2143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606" y="2320783"/>
            <a:ext cx="38100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42" y="1893151"/>
            <a:ext cx="2341066" cy="2192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7" t="20605" r="27736" b="17474"/>
          <a:stretch/>
        </p:blipFill>
        <p:spPr>
          <a:xfrm>
            <a:off x="486153" y="1098658"/>
            <a:ext cx="1721099" cy="13091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92" y="4535956"/>
            <a:ext cx="1905000" cy="190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292" y="595665"/>
            <a:ext cx="4881093" cy="12545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986" y="3926303"/>
            <a:ext cx="4017612" cy="12193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86" y="5317778"/>
            <a:ext cx="1082850" cy="10828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5347837"/>
            <a:ext cx="1709179" cy="11394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966" y="5135794"/>
            <a:ext cx="1380093" cy="11592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471" y="5077833"/>
            <a:ext cx="1275201" cy="12752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416" y="1967603"/>
            <a:ext cx="543191" cy="7668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16" y="3814325"/>
            <a:ext cx="1385049" cy="11036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8" y="3814325"/>
            <a:ext cx="1149151" cy="11491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80093" y="126771"/>
            <a:ext cx="4281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Technology Stack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017" y="509860"/>
            <a:ext cx="2723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Front end:</a:t>
            </a:r>
            <a:endParaRPr lang="en-IN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764505" y="895149"/>
            <a:ext cx="1819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Back end:</a:t>
            </a:r>
            <a:endParaRPr lang="en-IN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2408" y="5121378"/>
            <a:ext cx="1814211" cy="13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8</a:t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98202" y="298383"/>
            <a:ext cx="11627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  <a:p>
            <a:endParaRPr lang="en-IN" b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98202" y="1603189"/>
            <a:ext cx="114525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65" y="298383"/>
            <a:ext cx="11082657" cy="567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36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01" y="849178"/>
            <a:ext cx="11302395" cy="53059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70996" y="136478"/>
            <a:ext cx="626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Bahnschrift SemiBold" panose="020B0502040204020203" pitchFamily="34" charset="0"/>
              </a:rPr>
              <a:t>Best Practices followed during solution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17605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SCLIENT" val="True"/>
  <p:tag name="TEMPLATECREATED" val="2022-01-18 01:04 PM"/>
  <p:tag name="ICONENCLOSURE" val="False"/>
  <p:tag name="THINKCELLUNDODONOTDELETE" val="0"/>
  <p:tag name="TEMPLATELASTEDITED" val="2022-01-18 06:01 P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2E4552"/>
      </a:dk2>
      <a:lt2>
        <a:srgbClr val="E7E6E6"/>
      </a:lt2>
      <a:accent1>
        <a:srgbClr val="FF6600"/>
      </a:accent1>
      <a:accent2>
        <a:srgbClr val="F78E47"/>
      </a:accent2>
      <a:accent3>
        <a:srgbClr val="FEA655"/>
      </a:accent3>
      <a:accent4>
        <a:srgbClr val="F8CBAD"/>
      </a:accent4>
      <a:accent5>
        <a:srgbClr val="767171"/>
      </a:accent5>
      <a:accent6>
        <a:srgbClr val="404040"/>
      </a:accent6>
      <a:hlink>
        <a:srgbClr val="FF6600"/>
      </a:hlink>
      <a:folHlink>
        <a:srgbClr val="909473"/>
      </a:folHlink>
    </a:clrScheme>
    <a:fontScheme name="Custom 3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R_Jan 22_v1" id="{81372DDE-F7B0-48FF-9B2F-B6CAFBCFBF6C}" vid="{94CDC6AE-3EAC-4308-B00B-01C302E9C1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1387</TotalTime>
  <Words>291</Words>
  <Application>Microsoft Office PowerPoint</Application>
  <PresentationFormat>Widescreen</PresentationFormat>
  <Paragraphs>102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Bahnschrift SemiBold</vt:lpstr>
      <vt:lpstr>Bogle</vt:lpstr>
      <vt:lpstr>Calibri</vt:lpstr>
      <vt:lpstr>Wingdings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Shabaresh Rao [UNext]</dc:creator>
  <cp:lastModifiedBy>Admin</cp:lastModifiedBy>
  <cp:revision>51</cp:revision>
  <dcterms:created xsi:type="dcterms:W3CDTF">2022-01-18T12:35:56Z</dcterms:created>
  <dcterms:modified xsi:type="dcterms:W3CDTF">2025-05-07T04:13:13Z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Created">
    <vt:lpwstr>2022-01-18 01:04 PM</vt:lpwstr>
  </property>
  <property fmtid="{D5CDD505-2E9C-101B-9397-08002B2CF9AE}" pid="3" name="TemplateLastEdited">
    <vt:lpwstr>2022-01-18 06:01 PM</vt:lpwstr>
  </property>
  <property fmtid="{D5CDD505-2E9C-101B-9397-08002B2CF9AE}" pid="4" name="MSIP_Label_b24820e8-223f-4ed2-bd95-81c83f641284_Enabled">
    <vt:lpwstr>true</vt:lpwstr>
  </property>
  <property fmtid="{D5CDD505-2E9C-101B-9397-08002B2CF9AE}" pid="5" name="MSIP_Label_b24820e8-223f-4ed2-bd95-81c83f641284_SetDate">
    <vt:lpwstr>2023-03-31T12:54:31Z</vt:lpwstr>
  </property>
  <property fmtid="{D5CDD505-2E9C-101B-9397-08002B2CF9AE}" pid="6" name="MSIP_Label_b24820e8-223f-4ed2-bd95-81c83f641284_Method">
    <vt:lpwstr>Standard</vt:lpwstr>
  </property>
  <property fmtid="{D5CDD505-2E9C-101B-9397-08002B2CF9AE}" pid="7" name="MSIP_Label_b24820e8-223f-4ed2-bd95-81c83f641284_Name">
    <vt:lpwstr>b24820e8-223f-4ed2-bd95-81c83f641284</vt:lpwstr>
  </property>
  <property fmtid="{D5CDD505-2E9C-101B-9397-08002B2CF9AE}" pid="8" name="MSIP_Label_b24820e8-223f-4ed2-bd95-81c83f641284_SiteId">
    <vt:lpwstr>3cbcc3d3-094d-4006-9849-0d11d61f484d</vt:lpwstr>
  </property>
  <property fmtid="{D5CDD505-2E9C-101B-9397-08002B2CF9AE}" pid="9" name="MSIP_Label_b24820e8-223f-4ed2-bd95-81c83f641284_ActionId">
    <vt:lpwstr>d0f62293-71f8-4d01-ae80-b41ff82d53b7</vt:lpwstr>
  </property>
  <property fmtid="{D5CDD505-2E9C-101B-9397-08002B2CF9AE}" pid="10" name="MSIP_Label_b24820e8-223f-4ed2-bd95-81c83f641284_ContentBits">
    <vt:lpwstr>0</vt:lpwstr>
  </property>
</Properties>
</file>